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83" r:id="rId2"/>
    <p:sldId id="284" r:id="rId3"/>
    <p:sldId id="285" r:id="rId4"/>
    <p:sldId id="286" r:id="rId5"/>
    <p:sldId id="287" r:id="rId6"/>
    <p:sldId id="288" r:id="rId7"/>
    <p:sldId id="289" r:id="rId8"/>
    <p:sldId id="291" r:id="rId9"/>
    <p:sldId id="292" r:id="rId10"/>
    <p:sldId id="293" r:id="rId11"/>
    <p:sldId id="290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C36"/>
    <a:srgbClr val="99BCEC"/>
    <a:srgbClr val="007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47" autoAdjust="0"/>
    <p:restoredTop sz="92958"/>
  </p:normalViewPr>
  <p:slideViewPr>
    <p:cSldViewPr snapToGrid="0" showGuides="1">
      <p:cViewPr varScale="1">
        <p:scale>
          <a:sx n="109" d="100"/>
          <a:sy n="109" d="100"/>
        </p:scale>
        <p:origin x="200" y="3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4176" y="4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27.05.24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27.05.24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C2547-0B26-4181-9958-0F74634B97A1}" type="datetime1">
              <a:rPr lang="de-CH" noProof="0" smtClean="0"/>
              <a:t>27.05.24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3879-9C0F-4F94-919F-30B833E8871A}" type="datetime1">
              <a:rPr lang="de-CH" noProof="0" smtClean="0"/>
              <a:t>27.05.24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EF82BE-DF56-4719-B180-C3B0D509F71F}" type="datetime1">
              <a:rPr lang="de-CH" noProof="0" smtClean="0"/>
              <a:t>27.05.24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B9425-7348-43E2-B0E9-6A2A48F5FA8A}" type="datetime1">
              <a:rPr lang="de-CH" noProof="0" smtClean="0"/>
              <a:t>27.05.24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782B2-018B-4FD3-AD95-2F64EDE0E9D6}" type="datetime1">
              <a:rPr lang="de-CH" noProof="0" smtClean="0"/>
              <a:t>27.05.24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0FED0-443D-411A-B8E4-0668A8890EE3}" type="datetime1">
              <a:rPr lang="de-CH" noProof="0" smtClean="0"/>
              <a:t>27.05.24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GB" noProof="0"/>
              <a:t>Click icon to add table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6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8E67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420000"/>
          </a:xfrm>
          <a:solidFill>
            <a:schemeClr val="accent3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6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5122625"/>
            <a:ext cx="10044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2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27.05.24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27.05.24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Organisationseinheit verbal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1E762-278A-4155-9BEB-7C2CB2386E92}" type="datetime1">
              <a:rPr lang="de-CH" noProof="0" smtClean="0"/>
              <a:t>27.05.24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C4EAFE7-317E-4912-B75C-DD6945F82242}" type="datetime1">
              <a:rPr lang="de-CH" noProof="0" smtClean="0"/>
              <a:t>27.05.24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4A358CF3-A22A-46C1-A4E5-5810212466EF}" type="datetime1">
              <a:rPr lang="de-CH" noProof="0" smtClean="0"/>
              <a:t>27.05.24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Organisationseinheit verbal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 descr="Ein Bild, das Gebäude, Stadt, Schloss, Turm enthält.&#10;&#10;Automatisch generierte Beschreibung">
            <a:extLst>
              <a:ext uri="{FF2B5EF4-FFF2-40B4-BE49-F238E27FC236}">
                <a16:creationId xmlns:a16="http://schemas.microsoft.com/office/drawing/2014/main" id="{882FF669-564A-4497-A386-BA8B28F256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 b="461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C1FB292-90C1-439C-8480-EB4116CF23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45484" y="2233538"/>
            <a:ext cx="5904000" cy="2772000"/>
          </a:xfrm>
        </p:spPr>
        <p:txBody>
          <a:bodyPr/>
          <a:lstStyle/>
          <a:p>
            <a:r>
              <a:rPr lang="de-DE" sz="2800" b="1" dirty="0">
                <a:latin typeface="Avenir Light" panose="020B0402020203020204" pitchFamily="34" charset="77"/>
              </a:rPr>
              <a:t>Optimal Power Flow in Power Systems</a:t>
            </a:r>
            <a:endParaRPr lang="de-CH" sz="2800" b="1" dirty="0">
              <a:latin typeface="Avenir Light" panose="020B0402020203020204" pitchFamily="34" charset="77"/>
            </a:endParaRPr>
          </a:p>
        </p:txBody>
      </p:sp>
      <p:sp>
        <p:nvSpPr>
          <p:cNvPr id="2" name="Bildplatzhalter 1">
            <a:extLst>
              <a:ext uri="{FF2B5EF4-FFF2-40B4-BE49-F238E27FC236}">
                <a16:creationId xmlns:a16="http://schemas.microsoft.com/office/drawing/2014/main" id="{11ADABBC-2742-48DB-BA2B-E411F07CEE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171C1F6-869F-40B1-8975-92FF2042F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1400" b="1" dirty="0">
                <a:latin typeface="Avenir Book" panose="02000503020000020003" pitchFamily="2" charset="0"/>
              </a:rPr>
              <a:t>Mohamed </a:t>
            </a:r>
            <a:r>
              <a:rPr lang="de-DE" sz="1400" b="1" dirty="0" err="1">
                <a:latin typeface="Avenir Book" panose="02000503020000020003" pitchFamily="2" charset="0"/>
              </a:rPr>
              <a:t>Sadfi</a:t>
            </a:r>
            <a:r>
              <a:rPr lang="de-DE" sz="1400" b="1" dirty="0">
                <a:latin typeface="Avenir Book" panose="02000503020000020003" pitchFamily="2" charset="0"/>
              </a:rPr>
              <a:t>, Janick Matter</a:t>
            </a:r>
          </a:p>
          <a:p>
            <a:r>
              <a:rPr lang="de-DE" sz="1400" dirty="0">
                <a:latin typeface="Avenir Book" panose="02000503020000020003" pitchFamily="2" charset="0"/>
              </a:rPr>
              <a:t>May 2024</a:t>
            </a:r>
          </a:p>
        </p:txBody>
      </p:sp>
    </p:spTree>
    <p:extLst>
      <p:ext uri="{BB962C8B-B14F-4D97-AF65-F5344CB8AC3E}">
        <p14:creationId xmlns:p14="http://schemas.microsoft.com/office/powerpoint/2010/main" val="3886440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8B86D-349C-794E-A90E-6AC53F22C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2nd approach: more complex objective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3E1CA-9E5A-7049-9F9B-EA12C67EC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CH" dirty="0"/>
              <a:t>bd ??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05E626-7560-DE48-BD44-5E25402EA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27.05.24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5028D-4035-F946-8966-F4691C545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30EE5-1669-7D45-AA8F-089BA87D5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10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780708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73FC4-F39D-D348-B89F-43689B9A1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Discussion and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6B991-BB9F-D24F-B3AC-A5A4265C5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6700" lvl="1" indent="0">
              <a:buNone/>
            </a:pPr>
            <a:r>
              <a:rPr lang="en-CH" b="1" dirty="0"/>
              <a:t>1st shot:</a:t>
            </a:r>
          </a:p>
          <a:p>
            <a:pPr lvl="1"/>
            <a:r>
              <a:rPr lang="en-GB" dirty="0"/>
              <a:t>T</a:t>
            </a:r>
            <a:r>
              <a:rPr lang="en-CH" dirty="0"/>
              <a:t>oo fast convergence</a:t>
            </a:r>
          </a:p>
          <a:p>
            <a:pPr lvl="1"/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A00A9-CF61-7848-8247-AA6C696E9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27.05.24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7BB0CC-3B61-0F45-BFE5-E5855438D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FD4FD-CD0B-0245-8CAB-70C612BC5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11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817762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0A24C-80BF-7646-989C-54A86E6AC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Table of contents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FDE2E-1CE6-0E40-A257-F00D57D9B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The optimisation problem </a:t>
            </a:r>
          </a:p>
          <a:p>
            <a:r>
              <a:rPr lang="en-CH" dirty="0"/>
              <a:t>Initial approach</a:t>
            </a:r>
          </a:p>
          <a:p>
            <a:r>
              <a:rPr lang="en-CH" dirty="0"/>
              <a:t>Obstacles and adaptions</a:t>
            </a:r>
          </a:p>
          <a:p>
            <a:r>
              <a:rPr lang="en-CH" dirty="0"/>
              <a:t>Results</a:t>
            </a:r>
          </a:p>
          <a:p>
            <a:r>
              <a:rPr lang="en-CH" dirty="0"/>
              <a:t>Discussion and outlook</a:t>
            </a:r>
          </a:p>
          <a:p>
            <a:endParaRPr lang="en-CH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AD7D7-4868-A848-85CD-6FE2CC98D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2D50A-E6CC-4D88-8908-F2129032F4C7}" type="datetime1">
              <a:rPr lang="de-CH" noProof="0" smtClean="0"/>
              <a:t>27.05.24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B5C708-D55C-E149-B3A1-17D09526E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C67C1D-7351-F545-97BE-893B1FF84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248085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FC92B-16E7-A446-9437-BD9DF8339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The Optimisation Problem: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C05CA-7A43-134B-84DC-6B2A1DDFA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CH" i="1" dirty="0"/>
              <a:t>“</a:t>
            </a:r>
            <a:r>
              <a:rPr lang="en-GB" i="1" dirty="0"/>
              <a:t>Find the settings for the generation outputs, which minimizes the overall supply cost, taking into account the power flow equations and operational constraints</a:t>
            </a:r>
            <a:r>
              <a:rPr lang="en-CH" i="1" dirty="0"/>
              <a:t>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B44F5-8D9C-D244-910A-1A326E79A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27.05.24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FFF45-C52A-0C4E-AC35-3D108AB83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9C378-E0FA-D041-BCE0-ABE4F5F64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934193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A08B7-9697-E54A-A3F7-F487BE90E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Initial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5B84D-17AF-3147-A821-B10C6DCD1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CH" dirty="0"/>
              <a:t>imulated annealing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2ABA8-D9D4-D142-BA8F-20DFB0A20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27.05.24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D2CA8D-80E6-6C47-8538-4E3C66B65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357FC-C52D-3043-BBB1-D4F06A70A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303120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654B6-5F98-F149-979C-B920C1E90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Obstacles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1C087-7572-1C47-9B6C-16F9420D8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Inequality constraints in the optimisation problem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57B492-05DE-2D4F-A0D7-39643CBA6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27.05.24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43D9E-7D8C-6D4B-A3F2-FE251183F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14D7C-D526-2C43-9B9D-3113E7F62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5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601896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8854-4BCA-D541-8315-3FD239CDE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Obstacles and adaptions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2CBD3-51BE-7B46-9BCD-D92C81762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CH" dirty="0"/>
              <a:t>popt approach? </a:t>
            </a:r>
            <a:r>
              <a:rPr lang="en-GB" dirty="0"/>
              <a:t>T</a:t>
            </a:r>
            <a:r>
              <a:rPr lang="en-CH" dirty="0"/>
              <a:t>o handle inequality constraints of the optimal power flow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224ACF-F4B4-0742-807F-94FA0B161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27.05.24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316AA-3E3F-DB41-ACA8-FEF9D56E7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5D15F-067E-6947-8A50-91B5A4F13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6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177695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BABDA-4F62-BE46-B3FA-7AF5B7745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Results: 1st shot – objective function evaluation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FE1F9-BDB1-1444-9F1D-D3B8365B6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27.05.24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26491-6CD6-FB4B-A896-12EE446E7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CF196-BCB1-044E-A8F4-AFF2C2E03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7</a:t>
            </a:fld>
            <a:endParaRPr lang="de-CH" noProof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B99A365-5291-BE46-852B-9BE527B18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71" y="1048838"/>
            <a:ext cx="5398736" cy="50316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CC194FC-C421-8346-B060-C84B736E15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295" y="1271239"/>
            <a:ext cx="4935290" cy="480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440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BABDA-4F62-BE46-B3FA-7AF5B7745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Results: 1st shot - errors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FE1F9-BDB1-1444-9F1D-D3B8365B6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27.05.24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26491-6CD6-FB4B-A896-12EE446E7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CF196-BCB1-044E-A8F4-AFF2C2E03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8</a:t>
            </a:fld>
            <a:endParaRPr lang="de-CH" noProof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CD447BF-9FB6-7343-8C28-F7315C08A5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0" y="1089025"/>
            <a:ext cx="4803467" cy="4679950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F0F0B7-625B-294D-ABF1-B8E3BCBEA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980" y="911133"/>
            <a:ext cx="5552588" cy="510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248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F2DE6-DAA8-7F44-900A-8AC35FC4F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Results: 1st shot – errors vs. iterations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6DC82DC-430D-B142-9D0E-834F67BE2B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18" y="1357119"/>
            <a:ext cx="4626768" cy="46799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157BD-B0AA-B04D-A1ED-AF40658B7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96697-4585-4368-989A-16003D150648}" type="datetime1">
              <a:rPr lang="de-CH" noProof="0" smtClean="0"/>
              <a:t>27.05.24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26D8B-9002-194B-9A1E-C143F85F0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C0DB4-5AE2-744F-BDFE-47C888E7D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9</a:t>
            </a:fld>
            <a:endParaRPr lang="de-CH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FFD4BD-7954-8E44-BB74-2C71A352C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994" y="1357119"/>
            <a:ext cx="4555773" cy="467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08410"/>
      </p:ext>
    </p:extLst>
  </p:cSld>
  <p:clrMapOvr>
    <a:masterClrMapping/>
  </p:clrMapOvr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ETH_Vorlage_Praesentation" id="{4B926070-AF32-7F40-B7F4-387B612D789A}" vid="{D694835D-6A8F-E347-A983-608C17A72CEC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14715</TotalTime>
  <Words>172</Words>
  <Application>Microsoft Macintosh PowerPoint</Application>
  <PresentationFormat>Widescreen</PresentationFormat>
  <Paragraphs>55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Avenir Book</vt:lpstr>
      <vt:lpstr>Avenir Light</vt:lpstr>
      <vt:lpstr>Symbol</vt:lpstr>
      <vt:lpstr>ETH Zürich</vt:lpstr>
      <vt:lpstr>Optimal Power Flow in Power Systems</vt:lpstr>
      <vt:lpstr>Table of contents </vt:lpstr>
      <vt:lpstr>The Optimisation Problem: </vt:lpstr>
      <vt:lpstr>Initial approach</vt:lpstr>
      <vt:lpstr>Obstacles</vt:lpstr>
      <vt:lpstr>Obstacles and adaptions</vt:lpstr>
      <vt:lpstr>Results: 1st shot – objective function evaluation</vt:lpstr>
      <vt:lpstr>Results: 1st shot - errors</vt:lpstr>
      <vt:lpstr>Results: 1st shot – errors vs. iterations</vt:lpstr>
      <vt:lpstr>2nd approach: more complex objective function</vt:lpstr>
      <vt:lpstr>Discussion and Outlook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survive ETH</dc:title>
  <dc:creator>Matter  Janick</dc:creator>
  <cp:lastModifiedBy>Matter  Janick</cp:lastModifiedBy>
  <cp:revision>19</cp:revision>
  <cp:lastPrinted>2023-04-21T09:24:42Z</cp:lastPrinted>
  <dcterms:created xsi:type="dcterms:W3CDTF">2022-12-05T21:49:45Z</dcterms:created>
  <dcterms:modified xsi:type="dcterms:W3CDTF">2024-05-27T19:00:21Z</dcterms:modified>
</cp:coreProperties>
</file>